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9" r:id="rId4"/>
    <p:sldId id="257" r:id="rId5"/>
    <p:sldId id="268" r:id="rId6"/>
    <p:sldId id="261" r:id="rId7"/>
    <p:sldId id="265" r:id="rId8"/>
    <p:sldId id="273" r:id="rId9"/>
    <p:sldId id="270" r:id="rId10"/>
    <p:sldId id="271" r:id="rId11"/>
    <p:sldId id="272" r:id="rId12"/>
    <p:sldId id="274" r:id="rId13"/>
    <p:sldId id="266" r:id="rId14"/>
    <p:sldId id="258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EA3BF1-708D-467F-96D2-CAEA18F77B3C}" v="53" dt="2019-12-04T20:34:45.8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5872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1906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1291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197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693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862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7211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664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382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925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251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0E721-4F8D-4661-BBF4-F997E8D989BD}" type="datetimeFigureOut">
              <a:rPr lang="pt-BR" smtClean="0"/>
              <a:t>04/12/2019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68019-9115-475F-9B4C-61F37C53193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335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65000"/>
              <a:lumOff val="35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59956" y="101097"/>
            <a:ext cx="9407153" cy="1757236"/>
          </a:xfrm>
        </p:spPr>
        <p:txBody>
          <a:bodyPr/>
          <a:lstStyle/>
          <a:p>
            <a:pPr algn="l"/>
            <a:r>
              <a:rPr lang="pt-BR" b="1" dirty="0">
                <a:solidFill>
                  <a:schemeClr val="bg1"/>
                </a:solidFill>
                <a:latin typeface="+mn-lt"/>
              </a:rPr>
              <a:t>Medida Provisória 905</a:t>
            </a:r>
          </a:p>
        </p:txBody>
      </p:sp>
    </p:spTree>
    <p:extLst>
      <p:ext uri="{BB962C8B-B14F-4D97-AF65-F5344CB8AC3E}">
        <p14:creationId xmlns:p14="http://schemas.microsoft.com/office/powerpoint/2010/main" val="2459742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687359" y="605083"/>
            <a:ext cx="1025161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/>
            <a:r>
              <a:rPr lang="pt-BR" sz="3200" b="1" dirty="0" smtClean="0"/>
              <a:t>Estrutura Legal – Atual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4" name="CaixaDeTexto 2">
            <a:extLst>
              <a:ext uri="{FF2B5EF4-FFF2-40B4-BE49-F238E27FC236}">
                <a16:creationId xmlns:a16="http://schemas.microsoft.com/office/drawing/2014/main" xmlns="" id="{E4E7E1E0-F58D-4C33-A3A6-9A2D9858C7D9}"/>
              </a:ext>
            </a:extLst>
          </p:cNvPr>
          <p:cNvSpPr txBox="1"/>
          <p:nvPr/>
        </p:nvSpPr>
        <p:spPr>
          <a:xfrm>
            <a:off x="768132" y="1406126"/>
            <a:ext cx="905969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/>
              <a:t>MP 905/2019, ainda 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Alterou </a:t>
            </a:r>
            <a:r>
              <a:rPr lang="pt-BR" sz="1600" dirty="0"/>
              <a:t>a lei nº </a:t>
            </a:r>
            <a:r>
              <a:rPr lang="pt-BR" sz="1600" dirty="0" smtClean="0"/>
              <a:t>8.213/1991, ampliando o Serviço social da previdência, retirando-o da limitação de estar apenas vinculado ao RGPS (revogando a alínea “b” do inciso III do art. 18)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Incluiu a possibilidade de serviços </a:t>
            </a:r>
            <a:r>
              <a:rPr lang="pt-BR" sz="1600" dirty="0"/>
              <a:t>de habilitação e reabilitação </a:t>
            </a:r>
            <a:r>
              <a:rPr lang="pt-BR" sz="1600" b="1" u="sng" dirty="0">
                <a:solidFill>
                  <a:srgbClr val="FF0000"/>
                </a:solidFill>
              </a:rPr>
              <a:t>física</a:t>
            </a:r>
            <a:r>
              <a:rPr lang="pt-BR" sz="1600" dirty="0"/>
              <a:t> </a:t>
            </a:r>
            <a:r>
              <a:rPr lang="pt-BR" sz="1600" dirty="0" smtClean="0"/>
              <a:t>prestadas </a:t>
            </a:r>
            <a:r>
              <a:rPr lang="pt-BR" sz="1600" dirty="0"/>
              <a:t>pelo </a:t>
            </a:r>
            <a:r>
              <a:rPr lang="pt-BR" sz="1600" dirty="0" smtClean="0"/>
              <a:t>INSS(inciso I do art. 20);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FF0000"/>
                </a:solidFill>
              </a:rPr>
              <a:t>Cria o Programa de Habilitação e Reabilitação Física e Profissional</a:t>
            </a:r>
            <a:r>
              <a:rPr lang="pt-BR" sz="1600" dirty="0"/>
              <a:t>, Prevenção e Redução de Acidentes de Trabalho tem por finalidade financiar o serviço de habilitação e reabilitação profissional prestado pelo Instituto Nacional do Seguro Social - INSS e programas e projetos de prevenção e redução de acidentes de trabalho (art. 19)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Cria </a:t>
            </a:r>
            <a:r>
              <a:rPr lang="pt-BR" sz="1600" b="1" dirty="0">
                <a:solidFill>
                  <a:srgbClr val="FF0000"/>
                </a:solidFill>
              </a:rPr>
              <a:t>o Conselho do Programa de Habilitação e Reabilitação Física e Profissional, Prevenção e Redução de Acidentes de Trabalho</a:t>
            </a:r>
            <a:r>
              <a:rPr lang="pt-BR" sz="1600" b="1" dirty="0"/>
              <a:t> (art. 22</a:t>
            </a:r>
            <a:r>
              <a:rPr lang="pt-BR" sz="1600" b="1" dirty="0" smtClean="0"/>
              <a:t>)</a:t>
            </a:r>
          </a:p>
          <a:p>
            <a:pPr lvl="1" algn="just">
              <a:lnSpc>
                <a:spcPct val="150000"/>
              </a:lnSpc>
            </a:pPr>
            <a:endParaRPr lang="pt-BR" sz="16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799656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654309" y="175425"/>
            <a:ext cx="1025161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/>
            <a:r>
              <a:rPr lang="pt-BR" sz="3200" b="1" dirty="0" smtClean="0"/>
              <a:t>Estrutura Legal – Atual</a:t>
            </a:r>
            <a:endParaRPr lang="pt-BR" sz="3200" b="1" dirty="0">
              <a:solidFill>
                <a:schemeClr val="bg2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15" y="714034"/>
            <a:ext cx="9378116" cy="608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289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654309" y="175425"/>
            <a:ext cx="10251614" cy="72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r>
              <a:rPr lang="pt-BR" sz="4400" b="1" dirty="0" smtClean="0"/>
              <a:t>   Propostas</a:t>
            </a:r>
            <a:endParaRPr lang="pt-BR" sz="4400" b="1" dirty="0">
              <a:solidFill>
                <a:schemeClr val="bg2"/>
              </a:solidFill>
            </a:endParaRPr>
          </a:p>
        </p:txBody>
      </p:sp>
      <p:sp>
        <p:nvSpPr>
          <p:cNvPr id="4" name="CaixaDeTexto 2">
            <a:extLst>
              <a:ext uri="{FF2B5EF4-FFF2-40B4-BE49-F238E27FC236}">
                <a16:creationId xmlns:a16="http://schemas.microsoft.com/office/drawing/2014/main" xmlns="" id="{E4E7E1E0-F58D-4C33-A3A6-9A2D9858C7D9}"/>
              </a:ext>
            </a:extLst>
          </p:cNvPr>
          <p:cNvSpPr txBox="1"/>
          <p:nvPr/>
        </p:nvSpPr>
        <p:spPr>
          <a:xfrm>
            <a:off x="720651" y="887165"/>
            <a:ext cx="96035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/>
              <a:t>Reabilitação Profissional </a:t>
            </a:r>
            <a:r>
              <a:rPr lang="pt-BR" sz="1600" dirty="0" smtClean="0"/>
              <a:t>- objetiva </a:t>
            </a:r>
            <a:r>
              <a:rPr lang="pt-BR" sz="1600" dirty="0"/>
              <a:t>a reabilitação do trabalhador em outra atividade por intermédio de </a:t>
            </a:r>
            <a:r>
              <a:rPr lang="pt-BR" sz="1600" dirty="0" smtClean="0"/>
              <a:t>reforço da reabilitação física e educacional (cursos </a:t>
            </a:r>
            <a:r>
              <a:rPr lang="pt-BR" sz="1600" dirty="0"/>
              <a:t>e </a:t>
            </a:r>
            <a:r>
              <a:rPr lang="pt-BR" sz="1600" dirty="0" smtClean="0"/>
              <a:t>treinamentos), </a:t>
            </a:r>
            <a:r>
              <a:rPr lang="pt-BR" sz="1600" dirty="0"/>
              <a:t>de a responsabilidade </a:t>
            </a:r>
            <a:r>
              <a:rPr lang="pt-BR" sz="1600" dirty="0" smtClean="0"/>
              <a:t>e </a:t>
            </a:r>
            <a:r>
              <a:rPr lang="pt-BR" sz="1600" dirty="0"/>
              <a:t>acompanhamento </a:t>
            </a:r>
            <a:r>
              <a:rPr lang="pt-BR" sz="1600" dirty="0" smtClean="0"/>
              <a:t>pelo INSS </a:t>
            </a:r>
            <a:r>
              <a:rPr lang="pt-BR" sz="1600" dirty="0"/>
              <a:t>, com as seguintes premissas: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avaliação </a:t>
            </a:r>
            <a:r>
              <a:rPr lang="pt-BR" sz="1600" dirty="0" smtClean="0"/>
              <a:t>multiprofissional por </a:t>
            </a:r>
            <a:r>
              <a:rPr lang="pt-BR" sz="1600" b="1" dirty="0" smtClean="0">
                <a:solidFill>
                  <a:srgbClr val="FF0000"/>
                </a:solidFill>
              </a:rPr>
              <a:t>instrumento único </a:t>
            </a:r>
            <a:r>
              <a:rPr lang="pt-BR" sz="1600" dirty="0" smtClean="0"/>
              <a:t>(</a:t>
            </a:r>
            <a:r>
              <a:rPr lang="pt-BR" sz="1600" b="1" dirty="0"/>
              <a:t>Lei Brasileira de Inclusão da Pessoa com Deficiência </a:t>
            </a:r>
            <a:r>
              <a:rPr lang="pt-BR" sz="1600" b="1" dirty="0" smtClean="0"/>
              <a:t>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orientação </a:t>
            </a:r>
            <a:r>
              <a:rPr lang="pt-BR" sz="1600" dirty="0"/>
              <a:t>e acompanhamento do programa profissional </a:t>
            </a:r>
            <a:endParaRPr lang="pt-BR" sz="1600" dirty="0" smtClean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Possibilidade de reabilitação física e educacional / profissional pelo sistema “S”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 </a:t>
            </a:r>
            <a:r>
              <a:rPr lang="pt-BR" sz="1600" dirty="0" smtClean="0"/>
              <a:t>Incentivo </a:t>
            </a:r>
            <a:r>
              <a:rPr lang="pt-BR" sz="1600" dirty="0"/>
              <a:t>para as empresas que os contratarem, as quais estarão, ao mesmo tempo, cumprindo as quotas previstas no art. 93 da Lei nº. 8.213, de 1991</a:t>
            </a:r>
            <a:r>
              <a:rPr lang="pt-BR" sz="1600" dirty="0" smtClean="0"/>
              <a:t>.</a:t>
            </a:r>
          </a:p>
          <a:p>
            <a:pPr marL="1200150" lvl="2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A </a:t>
            </a:r>
            <a:r>
              <a:rPr lang="pt-BR" sz="1600" dirty="0"/>
              <a:t>proposta normativa </a:t>
            </a:r>
            <a:r>
              <a:rPr lang="pt-BR" sz="1600" dirty="0" smtClean="0"/>
              <a:t>prevendo </a:t>
            </a:r>
            <a:r>
              <a:rPr lang="pt-BR" sz="1600" dirty="0"/>
              <a:t>que </a:t>
            </a:r>
            <a:r>
              <a:rPr lang="pt-BR" sz="1600" dirty="0" smtClean="0"/>
              <a:t> empresas </a:t>
            </a:r>
            <a:r>
              <a:rPr lang="pt-BR" sz="1600" dirty="0"/>
              <a:t>que </a:t>
            </a:r>
            <a:r>
              <a:rPr lang="pt-BR" sz="1600" dirty="0" smtClean="0"/>
              <a:t>contratarem </a:t>
            </a:r>
            <a:r>
              <a:rPr lang="pt-BR" sz="1600" dirty="0"/>
              <a:t>um trabalhador habilitado/reabilitado ou uma pessoa com deficiência fique isenta da contribuição patronal sobre a remuneração daquele trabalhador (alíquota de 20%), pelo período de um ano, prazo razoável para que o empregado possa retomar todo o seu potencial produtivo e se integrar novamente ao mundo do trabalho. </a:t>
            </a:r>
            <a:endParaRPr lang="pt-BR" sz="1600" dirty="0" smtClean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Definição do Modelo único para “Avaliação Unificada de Deficiência”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Regulamentação do Auxílio-Inclusão (art. 94 da Lei Brasileira de Inclusão da Pessoa com Deficiência </a:t>
            </a:r>
            <a:r>
              <a:rPr lang="pt-BR" sz="1600" dirty="0" smtClean="0"/>
              <a:t>)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835681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38F0ECF-921A-48C6-8832-396164D28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Propostas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C0B0EC70-8E45-4CBB-BD50-21F630E37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/>
              <a:t>Formas alternativas de cumprimento: </a:t>
            </a:r>
          </a:p>
          <a:p>
            <a:pPr lvl="1"/>
            <a:r>
              <a:rPr lang="pt-BR" dirty="0"/>
              <a:t>a contribuição para conta única da União cujos recursos serão </a:t>
            </a:r>
            <a:r>
              <a:rPr lang="pt-BR" u="sng" dirty="0"/>
              <a:t>destinados a ações de habilitação e reabilitação</a:t>
            </a:r>
            <a:r>
              <a:rPr lang="pt-BR" dirty="0"/>
              <a:t>; ou</a:t>
            </a:r>
          </a:p>
          <a:p>
            <a:pPr lvl="1"/>
            <a:r>
              <a:rPr lang="pt-BR" dirty="0"/>
              <a:t>a </a:t>
            </a:r>
            <a:r>
              <a:rPr lang="pt-BR" u="sng" dirty="0"/>
              <a:t>associação entre diferentes empresas</a:t>
            </a:r>
            <a:r>
              <a:rPr lang="pt-BR" dirty="0"/>
              <a:t> de forma que, em conjunto, elas atendam à obrigação de contratação de pessoas com deficiência. </a:t>
            </a:r>
          </a:p>
          <a:p>
            <a:pPr lvl="1"/>
            <a:r>
              <a:rPr lang="pt-BR" dirty="0"/>
              <a:t>contratação de pessoas identificadas com </a:t>
            </a:r>
            <a:r>
              <a:rPr lang="pt-BR" u="sng" dirty="0"/>
              <a:t>deficiência grave será considerada em dobro para fins de verificação do cumprimento</a:t>
            </a:r>
            <a:r>
              <a:rPr lang="pt-BR" dirty="0"/>
              <a:t> da reserva de cargos. </a:t>
            </a:r>
          </a:p>
          <a:p>
            <a:pPr lvl="2"/>
            <a:r>
              <a:rPr lang="pt-BR" dirty="0"/>
              <a:t>Diretrizes do Estatuto da Pessoa com Deficiência</a:t>
            </a:r>
          </a:p>
          <a:p>
            <a:pPr lvl="2"/>
            <a:r>
              <a:rPr lang="pt-BR" dirty="0"/>
              <a:t>Deficiência considerada grave já é prevista pelo §1º, art. 2º da Lei nº 13.146, de 6 de julho de 2015.</a:t>
            </a:r>
          </a:p>
          <a:p>
            <a:pPr lvl="1"/>
            <a:r>
              <a:rPr lang="pt-BR" dirty="0"/>
              <a:t>Aprendiz com deficiência</a:t>
            </a:r>
          </a:p>
          <a:p>
            <a:pPr lvl="1"/>
            <a:r>
              <a:rPr lang="pt-BR" dirty="0"/>
              <a:t>Recolhimento mensal ao Programa de Habilitação e Reabilitação em valor equivalente a dois salários-mínimos por cargo não preenchido.</a:t>
            </a:r>
          </a:p>
          <a:p>
            <a:pPr lvl="2"/>
            <a:r>
              <a:rPr lang="pt-BR" dirty="0"/>
              <a:t>Valor superior à multa</a:t>
            </a:r>
          </a:p>
          <a:p>
            <a:pPr lvl="1"/>
            <a:r>
              <a:rPr lang="pt-BR" dirty="0"/>
              <a:t>Contratação por empresa diversa</a:t>
            </a:r>
          </a:p>
          <a:p>
            <a:endParaRPr lang="pt-BR" dirty="0"/>
          </a:p>
          <a:p>
            <a:r>
              <a:rPr lang="pt-BR" dirty="0"/>
              <a:t>Com essas modificações, busca-se engajar todas as empresas do País, apresentando alternativas que considerem as diferenças setoriais, locais e ocupacionais na contratação de trabalhadores.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34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437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5C84ED5-6AA9-4B1D-A221-2528BC709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Conjunto de medidas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17BE94E4-89F0-4426-9D7D-B77D1D5FE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MP 905</a:t>
            </a:r>
          </a:p>
          <a:p>
            <a:pPr lvl="1"/>
            <a:r>
              <a:rPr lang="pt-BR" dirty="0"/>
              <a:t>Contrato de trabalho verde e amarelo, programa de reabilitação profissional, microcrédito, PLR/prêmios/gorjetas, eliminação de aprovações burocráticas na STRAB, alterações na CLT.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PL 6159</a:t>
            </a:r>
          </a:p>
          <a:p>
            <a:pPr lvl="1"/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Dispõe sobre a reabilitação profissional e a reserva de vagas para a habilitação e a reabilitação profissional.</a:t>
            </a:r>
          </a:p>
          <a:p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PL 6160</a:t>
            </a:r>
          </a:p>
          <a:p>
            <a:pPr lvl="1"/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Regulamenta a utilização do seguro-garantia em substituição aos depósitos recursais trabalhistas.</a:t>
            </a:r>
          </a:p>
          <a:p>
            <a:pPr lvl="1"/>
            <a:r>
              <a:rPr lang="pt-BR" dirty="0">
                <a:solidFill>
                  <a:schemeClr val="bg1">
                    <a:lumMod val="50000"/>
                  </a:schemeClr>
                </a:solidFill>
              </a:rPr>
              <a:t>Disciplina o procedimento de homologação de acordo extrajudicial no Contrato de Trabalho Verde e Amarelo.</a:t>
            </a:r>
          </a:p>
        </p:txBody>
      </p:sp>
    </p:spTree>
    <p:extLst>
      <p:ext uri="{BB962C8B-B14F-4D97-AF65-F5344CB8AC3E}">
        <p14:creationId xmlns:p14="http://schemas.microsoft.com/office/powerpoint/2010/main" val="418931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34027A3-74AD-49C6-9F35-F8836C7B1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Diagnóstico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6562C269-8B38-4952-864C-142BC7C89C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Consolidação fiscal, recuperação gradual. Ainda nessa linha, verifica-se que nos últimos anos os índices de desemprego, ainda que positivos em sua recuperação, apresentaram pouca redução no país.</a:t>
            </a:r>
          </a:p>
          <a:p>
            <a:r>
              <a:rPr lang="pt-BR" dirty="0"/>
              <a:t>Taxa de desemprego: 11,8%</a:t>
            </a:r>
          </a:p>
          <a:p>
            <a:pPr lvl="1"/>
            <a:r>
              <a:rPr lang="pt-BR" dirty="0"/>
              <a:t>12,6 milhões de pessoas desocupadas no País, das quais 5,7 milhões são jovens entre 18 e 29 anos, em que a taxa de desemprego é de 20,8%.</a:t>
            </a:r>
          </a:p>
          <a:p>
            <a:r>
              <a:rPr lang="pt-BR" dirty="0"/>
              <a:t>Mais vulneráveis necessitam exposição ao mercado formal. Últimos a ser beneficiar da retomada.</a:t>
            </a:r>
          </a:p>
          <a:p>
            <a:r>
              <a:rPr lang="pt-BR" dirty="0" err="1"/>
              <a:t>Desbancarização</a:t>
            </a:r>
            <a:r>
              <a:rPr lang="pt-BR" dirty="0"/>
              <a:t>, baixa qualificação.</a:t>
            </a:r>
          </a:p>
          <a:p>
            <a:r>
              <a:rPr lang="pt-BR" dirty="0"/>
              <a:t>Melhorar a empregabilidade.</a:t>
            </a:r>
          </a:p>
        </p:txBody>
      </p:sp>
    </p:spTree>
    <p:extLst>
      <p:ext uri="{BB962C8B-B14F-4D97-AF65-F5344CB8AC3E}">
        <p14:creationId xmlns:p14="http://schemas.microsoft.com/office/powerpoint/2010/main" val="2918337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Contrato de Trabalho Verde e Amarelo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Novo contrato de trabalho com desoneração de folha e </a:t>
            </a:r>
            <a:r>
              <a:rPr lang="pt-BR" b="1" dirty="0"/>
              <a:t>redução </a:t>
            </a:r>
            <a:r>
              <a:rPr lang="pt-BR" dirty="0"/>
              <a:t>entre </a:t>
            </a:r>
            <a:r>
              <a:rPr lang="pt-BR" b="1" dirty="0"/>
              <a:t>30% </a:t>
            </a:r>
            <a:r>
              <a:rPr lang="pt-BR" dirty="0"/>
              <a:t>e </a:t>
            </a:r>
            <a:r>
              <a:rPr lang="pt-BR" b="1" dirty="0"/>
              <a:t>34% </a:t>
            </a:r>
            <a:r>
              <a:rPr lang="pt-BR" dirty="0"/>
              <a:t>no </a:t>
            </a:r>
            <a:r>
              <a:rPr lang="pt-BR" b="1" dirty="0"/>
              <a:t>custo </a:t>
            </a:r>
            <a:r>
              <a:rPr lang="pt-BR" dirty="0"/>
              <a:t>de mão de obra.</a:t>
            </a:r>
          </a:p>
          <a:p>
            <a:r>
              <a:rPr lang="pt-BR" b="1" dirty="0"/>
              <a:t>TODOS os direitos </a:t>
            </a:r>
            <a:r>
              <a:rPr lang="pt-BR" dirty="0"/>
              <a:t>da Constituição Federal estão </a:t>
            </a:r>
            <a:r>
              <a:rPr lang="pt-BR" b="1" dirty="0"/>
              <a:t>garantidos.</a:t>
            </a:r>
          </a:p>
          <a:p>
            <a:r>
              <a:rPr lang="pt-BR" dirty="0"/>
              <a:t>Empresas poderão ter até </a:t>
            </a:r>
            <a:r>
              <a:rPr lang="pt-BR" b="1" dirty="0"/>
              <a:t>20% </a:t>
            </a:r>
            <a:r>
              <a:rPr lang="pt-BR" dirty="0"/>
              <a:t>de seus funcionários nessa modalidade.</a:t>
            </a:r>
          </a:p>
          <a:p>
            <a:r>
              <a:rPr lang="pt-BR" dirty="0"/>
              <a:t>Permitida apenas a contratação de pessoas com remuneração de até 1,5 salário mínimo.</a:t>
            </a:r>
          </a:p>
          <a:p>
            <a:r>
              <a:rPr lang="pt-BR" dirty="0"/>
              <a:t>Válido apenas para novos postos de trabalho: não permite substituições.</a:t>
            </a:r>
          </a:p>
          <a:p>
            <a:r>
              <a:rPr lang="pt-BR" dirty="0"/>
              <a:t>Foco na população mais vulnerável, com baixa formalização e alta rotatividade.</a:t>
            </a:r>
          </a:p>
          <a:p>
            <a:r>
              <a:rPr lang="pt-BR" dirty="0"/>
              <a:t>Jovens de 18 a 29 anos que ainda não tiveram seu primeiro emprego.</a:t>
            </a:r>
          </a:p>
        </p:txBody>
      </p:sp>
    </p:spTree>
    <p:extLst>
      <p:ext uri="{BB962C8B-B14F-4D97-AF65-F5344CB8AC3E}">
        <p14:creationId xmlns:p14="http://schemas.microsoft.com/office/powerpoint/2010/main" val="2919107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Contrato de Trabalho Verde e Amarelo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Para fins de caracterização como primeiro emprego não serão considerados os seguintes vínculos: avulso, intermitente, menor aprendiz e contrato de experiência</a:t>
            </a:r>
          </a:p>
          <a:p>
            <a:r>
              <a:rPr lang="pt-BR" dirty="0"/>
              <a:t>Forma de contratação baseada em segurança jurídica:</a:t>
            </a:r>
          </a:p>
          <a:p>
            <a:pPr lvl="1"/>
            <a:r>
              <a:rPr lang="pt-BR" dirty="0"/>
              <a:t>Acordo extrajudicial anual de quitação de obrigações;</a:t>
            </a:r>
          </a:p>
          <a:p>
            <a:pPr lvl="1"/>
            <a:r>
              <a:rPr lang="pt-BR" dirty="0"/>
              <a:t>Pagamento mês a mês proporcional de férias e 13º</a:t>
            </a:r>
          </a:p>
          <a:p>
            <a:r>
              <a:rPr lang="pt-BR" dirty="0"/>
              <a:t>Prazo de contratação: até 24 meses</a:t>
            </a:r>
          </a:p>
          <a:p>
            <a:r>
              <a:rPr lang="pt-BR" dirty="0"/>
              <a:t>Permitida contratação na modalidade até 31/12/2022, mantida a duração do contrato em até 24 meses.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4002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DDE0E3D-31C9-41F8-BB4A-0A0EA3113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Outras alterações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CB55CED-E6FF-4B0C-A29D-656694FA4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/>
              <a:t>CLT: Anotações na Carteira de Trabalho e Previdência Social, Fiscalização (falsificação da carteira, embargo ou interdição, atualização de multas, dupla visita, autoridade regional, procedimento especial, reorganização dos </a:t>
            </a:r>
            <a:r>
              <a:rPr lang="pt-BR" dirty="0" err="1"/>
              <a:t>TACs</a:t>
            </a:r>
            <a:r>
              <a:rPr lang="pt-BR" dirty="0"/>
              <a:t>, domicílio eletrônico trabalhista, prazo de recurso de 30 dias)</a:t>
            </a:r>
          </a:p>
          <a:p>
            <a:r>
              <a:rPr lang="pt-BR" dirty="0"/>
              <a:t>Atualização de créditos trabalhistas (IPCA-E + poupança)</a:t>
            </a:r>
          </a:p>
          <a:p>
            <a:r>
              <a:rPr lang="pt-BR" dirty="0"/>
              <a:t>Alimentação in natura</a:t>
            </a:r>
          </a:p>
          <a:p>
            <a:r>
              <a:rPr lang="pt-BR" dirty="0"/>
              <a:t>Pagamentos dos benefícios do Programa Seguro-Desemprego e do abono salarial por meio de concorrência ampla entre instituições financeiras</a:t>
            </a:r>
          </a:p>
          <a:p>
            <a:r>
              <a:rPr lang="pt-BR" dirty="0"/>
              <a:t>Eliminação de aprovações burocráticas no </a:t>
            </a:r>
            <a:r>
              <a:rPr lang="pt-BR" dirty="0" err="1"/>
              <a:t>MTb</a:t>
            </a:r>
            <a:r>
              <a:rPr lang="pt-BR" dirty="0"/>
              <a:t>, especialmente de profissões.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4294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99BAD1-C1DD-43F0-8FB8-1CE13D03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PL 6159 – Reserva de vagas </a:t>
            </a:r>
            <a:r>
              <a:rPr lang="pt-BR" dirty="0" smtClean="0"/>
              <a:t>PCD Diagnóstico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F446DFA6-092A-46BA-B2BB-2B5C263F7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pt-BR" dirty="0" smtClean="0"/>
              <a:t>Dificuldade </a:t>
            </a:r>
            <a:r>
              <a:rPr lang="pt-BR" dirty="0"/>
              <a:t>de cumprir as cotas igualmente em todos os setores, todas as localidades e todas as ocupações.</a:t>
            </a:r>
          </a:p>
          <a:p>
            <a:pPr lvl="2"/>
            <a:r>
              <a:rPr lang="pt-BR" dirty="0" err="1"/>
              <a:t>Ex</a:t>
            </a:r>
            <a:r>
              <a:rPr lang="pt-BR" dirty="0"/>
              <a:t>: vigilância armada, transporte articulado, academias, pilotos de avião.</a:t>
            </a:r>
          </a:p>
          <a:p>
            <a:pPr lvl="2"/>
            <a:r>
              <a:rPr lang="pt-BR" dirty="0"/>
              <a:t>28 anos de vigência da Lei</a:t>
            </a:r>
          </a:p>
          <a:p>
            <a:pPr lvl="3"/>
            <a:r>
              <a:rPr lang="pt-BR" dirty="0"/>
              <a:t>sobra de 380 mil vagas.</a:t>
            </a:r>
          </a:p>
          <a:p>
            <a:pPr lvl="3"/>
            <a:r>
              <a:rPr lang="pt-BR" dirty="0"/>
              <a:t>entre 4 e 6% das vagas são preenchidas em decorrência da fiscalização.</a:t>
            </a:r>
          </a:p>
          <a:p>
            <a:pPr lvl="1"/>
            <a:r>
              <a:rPr lang="pt-BR" dirty="0"/>
              <a:t>A concepção da inclusão e da proteção são meritórias e intocáveis.</a:t>
            </a:r>
          </a:p>
          <a:p>
            <a:pPr lvl="2"/>
            <a:r>
              <a:rPr lang="pt-BR" dirty="0"/>
              <a:t>Aperfeiçoamento da política pública.</a:t>
            </a:r>
          </a:p>
          <a:p>
            <a:pPr lvl="1"/>
            <a:r>
              <a:rPr lang="pt-BR" dirty="0"/>
              <a:t>Com as regras vigentes, as vagas são oferecidas e, em caso de não preenchimento, não resta alternativa para as empresas. 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1180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99BAD1-C1DD-43F0-8FB8-1CE13D035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PL 6159 – Reserva de vagas </a:t>
            </a:r>
            <a:r>
              <a:rPr lang="pt-BR" dirty="0" smtClean="0"/>
              <a:t>PCD Diagnóstico</a:t>
            </a:r>
            <a:endParaRPr lang="pt-BR" dirty="0"/>
          </a:p>
        </p:txBody>
      </p:sp>
      <p:sp>
        <p:nvSpPr>
          <p:cNvPr id="5" name="CaixaDeTexto 2">
            <a:extLst>
              <a:ext uri="{FF2B5EF4-FFF2-40B4-BE49-F238E27FC236}">
                <a16:creationId xmlns:a16="http://schemas.microsoft.com/office/drawing/2014/main" xmlns="" id="{E4E7E1E0-F58D-4C33-A3A6-9A2D9858C7D9}"/>
              </a:ext>
            </a:extLst>
          </p:cNvPr>
          <p:cNvSpPr txBox="1"/>
          <p:nvPr/>
        </p:nvSpPr>
        <p:spPr>
          <a:xfrm>
            <a:off x="207818" y="1321724"/>
            <a:ext cx="1093954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/>
              <a:t>Reabilitação Profissional (modelo atual) –</a:t>
            </a:r>
            <a:r>
              <a:rPr lang="pt-BR" sz="1600" dirty="0" smtClean="0"/>
              <a:t>objetiva a reabilitação </a:t>
            </a:r>
            <a:r>
              <a:rPr lang="pt-BR" sz="1600" dirty="0"/>
              <a:t>do trabalhador em outra atividade por intermédio de cursos e treinamentos, </a:t>
            </a:r>
            <a:r>
              <a:rPr lang="pt-BR" sz="1600" dirty="0" smtClean="0"/>
              <a:t>de </a:t>
            </a:r>
            <a:r>
              <a:rPr lang="pt-BR" sz="1600" dirty="0"/>
              <a:t>a responsabilidade </a:t>
            </a:r>
            <a:r>
              <a:rPr lang="pt-BR" sz="1600" dirty="0" smtClean="0"/>
              <a:t>do INSS e acompanhamento pericial , </a:t>
            </a:r>
            <a:r>
              <a:rPr lang="pt-BR" sz="1600" dirty="0"/>
              <a:t>com as seguintes </a:t>
            </a:r>
            <a:r>
              <a:rPr lang="pt-BR" sz="1600" dirty="0" smtClean="0"/>
              <a:t>premissas: 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avaliação </a:t>
            </a:r>
            <a:r>
              <a:rPr lang="pt-BR" sz="1600" dirty="0"/>
              <a:t>e definição da incapacidade laborativa; </a:t>
            </a:r>
            <a:endParaRPr lang="pt-BR" sz="1600" dirty="0" smtClean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orientação </a:t>
            </a:r>
            <a:r>
              <a:rPr lang="pt-BR" sz="1600" dirty="0"/>
              <a:t>e acompanhamento do programa profissional </a:t>
            </a:r>
            <a:endParaRPr lang="pt-BR" sz="1600" dirty="0" smtClean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articulação com a comunidade para parcerias, convênios e </a:t>
            </a:r>
            <a:r>
              <a:rPr lang="pt-BR" sz="1600" dirty="0" smtClean="0"/>
              <a:t>outros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pesquisa da fixação no mercado de </a:t>
            </a:r>
            <a:r>
              <a:rPr lang="pt-BR" sz="1600" dirty="0" smtClean="0"/>
              <a:t>trabalho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O </a:t>
            </a:r>
            <a:r>
              <a:rPr lang="pt-BR" sz="1600" b="1" dirty="0">
                <a:solidFill>
                  <a:srgbClr val="FF0000"/>
                </a:solidFill>
              </a:rPr>
              <a:t>processo de reinserção do trabalhador é dificultoso </a:t>
            </a:r>
            <a:r>
              <a:rPr lang="pt-BR" sz="1600" dirty="0"/>
              <a:t>mesmo com a reserva de vagas trazidas no art. 93 da Lei nº. 8.213/1991. </a:t>
            </a:r>
            <a:endParaRPr lang="pt-BR" sz="1600" dirty="0" smtClean="0"/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/>
              <a:t> </a:t>
            </a:r>
            <a:r>
              <a:rPr lang="pt-BR" sz="1600" b="1" dirty="0" smtClean="0">
                <a:solidFill>
                  <a:srgbClr val="FF0000"/>
                </a:solidFill>
              </a:rPr>
              <a:t>Cotas </a:t>
            </a:r>
            <a:r>
              <a:rPr lang="pt-BR" sz="1600" b="1" dirty="0">
                <a:solidFill>
                  <a:srgbClr val="FF0000"/>
                </a:solidFill>
              </a:rPr>
              <a:t>para habilitados/reabilitados </a:t>
            </a:r>
            <a:r>
              <a:rPr lang="pt-BR" sz="1600" dirty="0"/>
              <a:t>e pessoas com deficiência </a:t>
            </a:r>
            <a:r>
              <a:rPr lang="pt-BR" sz="1600" b="1" dirty="0">
                <a:solidFill>
                  <a:srgbClr val="FF0000"/>
                </a:solidFill>
              </a:rPr>
              <a:t>não produzem isoladamente o efeito desejado</a:t>
            </a:r>
            <a:r>
              <a:rPr lang="pt-BR" sz="1600" dirty="0"/>
              <a:t> de potencializar a contratação de reabilitados, </a:t>
            </a:r>
            <a:r>
              <a:rPr lang="pt-BR" sz="1600" b="1" u="sng" dirty="0"/>
              <a:t>visto que em </a:t>
            </a:r>
            <a:r>
              <a:rPr lang="pt-BR" sz="1600" b="1" u="sng" dirty="0" smtClean="0"/>
              <a:t>2018, </a:t>
            </a:r>
            <a:r>
              <a:rPr lang="pt-BR" sz="1600" b="1" u="sng" dirty="0"/>
              <a:t>das </a:t>
            </a:r>
            <a:r>
              <a:rPr lang="pt-BR" sz="1600" b="1" u="sng" dirty="0" smtClean="0"/>
              <a:t>768 </a:t>
            </a:r>
            <a:r>
              <a:rPr lang="pt-BR" sz="1600" b="1" u="sng" dirty="0"/>
              <a:t>mil vagas reservadas por essa política de cotas, apenas </a:t>
            </a:r>
            <a:r>
              <a:rPr lang="pt-BR" sz="1600" b="1" u="sng" dirty="0" smtClean="0"/>
              <a:t>389 </a:t>
            </a:r>
            <a:r>
              <a:rPr lang="pt-BR" sz="1600" b="1" u="sng" dirty="0"/>
              <a:t>mil foram preenchidas</a:t>
            </a:r>
            <a:r>
              <a:rPr lang="pt-BR" sz="1600" dirty="0"/>
              <a:t>, ou seja, </a:t>
            </a:r>
            <a:r>
              <a:rPr lang="pt-BR" sz="1600" dirty="0" smtClean="0"/>
              <a:t>47% </a:t>
            </a:r>
            <a:r>
              <a:rPr lang="pt-BR" sz="1600" dirty="0"/>
              <a:t>das vagas ficaram </a:t>
            </a:r>
            <a:r>
              <a:rPr lang="pt-BR" sz="1600" dirty="0" smtClean="0"/>
              <a:t>ociosas, após 28 anos e, destes </a:t>
            </a:r>
            <a:r>
              <a:rPr lang="pt-BR" sz="1600" b="1" u="sng" dirty="0" smtClean="0"/>
              <a:t>menos de 10% são reabilitados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Demora</a:t>
            </a:r>
            <a:r>
              <a:rPr lang="pt-BR" sz="1600" dirty="0" smtClean="0"/>
              <a:t> </a:t>
            </a:r>
            <a:r>
              <a:rPr lang="pt-BR" sz="1600" b="1" dirty="0">
                <a:solidFill>
                  <a:srgbClr val="FF0000"/>
                </a:solidFill>
              </a:rPr>
              <a:t>no processo de habilitação e reabilitação </a:t>
            </a:r>
            <a:r>
              <a:rPr lang="pt-BR" sz="1600" b="1" dirty="0" smtClean="0">
                <a:solidFill>
                  <a:srgbClr val="FF0000"/>
                </a:solidFill>
              </a:rPr>
              <a:t>clínica </a:t>
            </a:r>
            <a:r>
              <a:rPr lang="pt-BR" sz="1600" b="1" dirty="0">
                <a:solidFill>
                  <a:srgbClr val="FF0000"/>
                </a:solidFill>
              </a:rPr>
              <a:t>do segurado</a:t>
            </a:r>
            <a:r>
              <a:rPr lang="pt-BR" sz="1600" dirty="0"/>
              <a:t>, dependente ou pessoa com deficiência, o que retarda o início do programa de habilitação ou reabilitação </a:t>
            </a:r>
            <a:r>
              <a:rPr lang="pt-BR" sz="1600" dirty="0" smtClean="0"/>
              <a:t>profissional</a:t>
            </a:r>
          </a:p>
        </p:txBody>
      </p:sp>
    </p:spTree>
    <p:extLst>
      <p:ext uri="{BB962C8B-B14F-4D97-AF65-F5344CB8AC3E}">
        <p14:creationId xmlns:p14="http://schemas.microsoft.com/office/powerpoint/2010/main" val="3847947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" descr="TextBox 41">
            <a:extLst>
              <a:ext uri="{FF2B5EF4-FFF2-40B4-BE49-F238E27FC236}">
                <a16:creationId xmlns:a16="http://schemas.microsoft.com/office/drawing/2014/main" xmlns="" id="{B98E23B6-4B60-4327-AAD6-367810A50910}"/>
              </a:ext>
            </a:extLst>
          </p:cNvPr>
          <p:cNvSpPr txBox="1">
            <a:spLocks/>
          </p:cNvSpPr>
          <p:nvPr/>
        </p:nvSpPr>
        <p:spPr bwMode="auto">
          <a:xfrm>
            <a:off x="654309" y="472881"/>
            <a:ext cx="10251614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22860" tIns="22860" rIns="22860" bIns="2286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algn="ctr"/>
            <a:r>
              <a:rPr lang="pt-BR" sz="3200" b="1" dirty="0" smtClean="0"/>
              <a:t>Estrutura Legal – Atual</a:t>
            </a:r>
            <a:endParaRPr lang="pt-BR" sz="3200" b="1" dirty="0">
              <a:solidFill>
                <a:schemeClr val="bg2"/>
              </a:solidFill>
            </a:endParaRPr>
          </a:p>
        </p:txBody>
      </p:sp>
      <p:sp>
        <p:nvSpPr>
          <p:cNvPr id="7" name="CaixaDeTexto 2">
            <a:extLst>
              <a:ext uri="{FF2B5EF4-FFF2-40B4-BE49-F238E27FC236}">
                <a16:creationId xmlns:a16="http://schemas.microsoft.com/office/drawing/2014/main" xmlns="" id="{E4E7E1E0-F58D-4C33-A3A6-9A2D9858C7D9}"/>
              </a:ext>
            </a:extLst>
          </p:cNvPr>
          <p:cNvSpPr txBox="1"/>
          <p:nvPr/>
        </p:nvSpPr>
        <p:spPr>
          <a:xfrm>
            <a:off x="736415" y="1391285"/>
            <a:ext cx="90732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/>
              <a:t>Lei nº 8.213/1991 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/>
              <a:t>Lei </a:t>
            </a:r>
            <a:r>
              <a:rPr lang="pt-BR" sz="1600" b="1" dirty="0"/>
              <a:t>Brasileira de Inclusão da Pessoa com </a:t>
            </a:r>
            <a:r>
              <a:rPr lang="pt-BR" sz="1600" b="1" dirty="0" smtClean="0"/>
              <a:t>Deficiência (Lei nº 13.146/2015), definiu que 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Deficientes com acesso a habilitação/reabilitação (</a:t>
            </a:r>
            <a:r>
              <a:rPr lang="pt-BR" sz="1600" dirty="0" err="1" smtClean="0"/>
              <a:t>arts</a:t>
            </a:r>
            <a:r>
              <a:rPr lang="pt-BR" sz="1600" dirty="0" smtClean="0"/>
              <a:t>. 8º, 14 e 15) independente se filiados ou não ao RGPS.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Habilitação / Reabilitação física e profissional (</a:t>
            </a:r>
            <a:r>
              <a:rPr lang="pt-BR" sz="1600" dirty="0" err="1" smtClean="0"/>
              <a:t>arts</a:t>
            </a:r>
            <a:r>
              <a:rPr lang="pt-BR" sz="1600" dirty="0" smtClean="0"/>
              <a:t>. 18, 34 e 36)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Habilitação/ Reabilitação como Assistência Social (art. 39)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dirty="0" smtClean="0"/>
              <a:t>Serviço Social Universal - incluído </a:t>
            </a:r>
            <a:r>
              <a:rPr lang="pt-BR" sz="1600" dirty="0"/>
              <a:t>SUAS e </a:t>
            </a:r>
            <a:r>
              <a:rPr lang="pt-BR" sz="1600" dirty="0" smtClean="0"/>
              <a:t>SUS </a:t>
            </a:r>
            <a:r>
              <a:rPr lang="pt-BR" sz="1600" dirty="0"/>
              <a:t>(art. 17) </a:t>
            </a:r>
            <a:endParaRPr lang="pt-BR" sz="1600" dirty="0" smtClean="0"/>
          </a:p>
          <a:p>
            <a:pPr lvl="1" algn="just">
              <a:lnSpc>
                <a:spcPct val="150000"/>
              </a:lnSpc>
            </a:pPr>
            <a:endParaRPr lang="pt-BR" sz="1600" dirty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/>
              <a:t>MP nº 871/2019 convertida na </a:t>
            </a:r>
            <a:r>
              <a:rPr lang="pt-BR" sz="1600" b="1" u="sng" dirty="0" smtClean="0"/>
              <a:t>Lei nº 13.846/2019 </a:t>
            </a:r>
            <a:r>
              <a:rPr lang="pt-BR" sz="1600" b="1" dirty="0" smtClean="0"/>
              <a:t>trouxe a mudança na estrutura  física / Funcional: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Retirada da perícia médica da estrutura do INSS </a:t>
            </a:r>
            <a:r>
              <a:rPr lang="pt-BR" sz="1600" dirty="0" smtClean="0"/>
              <a:t>e </a:t>
            </a:r>
            <a:r>
              <a:rPr lang="pt-BR" sz="1600" dirty="0"/>
              <a:t>anexada </a:t>
            </a:r>
            <a:r>
              <a:rPr lang="pt-BR" sz="1600" dirty="0" smtClean="0"/>
              <a:t>ao Ministério da Economia </a:t>
            </a:r>
            <a:r>
              <a:rPr lang="pt-BR" sz="1600" dirty="0"/>
              <a:t>(art.19)</a:t>
            </a:r>
            <a:r>
              <a:rPr lang="pt-BR" sz="1600" dirty="0" smtClean="0"/>
              <a:t> ,</a:t>
            </a:r>
          </a:p>
          <a:p>
            <a:pPr marL="742950" lvl="1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</a:rPr>
              <a:t>reformulação da carreira pericial</a:t>
            </a:r>
            <a:r>
              <a:rPr lang="pt-BR" sz="1600" dirty="0" smtClean="0"/>
              <a:t>, criando a perícia médica federal com outras atribuições (art.30), </a:t>
            </a:r>
          </a:p>
          <a:p>
            <a:pPr lvl="1" algn="just">
              <a:lnSpc>
                <a:spcPct val="150000"/>
              </a:lnSpc>
            </a:pPr>
            <a:endParaRPr lang="pt-BR" sz="1600" dirty="0" smtClean="0"/>
          </a:p>
        </p:txBody>
      </p:sp>
    </p:spTree>
    <p:extLst>
      <p:ext uri="{BB962C8B-B14F-4D97-AF65-F5344CB8AC3E}">
        <p14:creationId xmlns:p14="http://schemas.microsoft.com/office/powerpoint/2010/main" val="1703931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1393</Words>
  <Application>Microsoft Office PowerPoint</Application>
  <PresentationFormat>Widescreen</PresentationFormat>
  <Paragraphs>95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do Office</vt:lpstr>
      <vt:lpstr>Medida Provisória 905</vt:lpstr>
      <vt:lpstr>Conjunto de medidas</vt:lpstr>
      <vt:lpstr>Diagnóstico</vt:lpstr>
      <vt:lpstr>Contrato de Trabalho Verde e Amarelo</vt:lpstr>
      <vt:lpstr>Contrato de Trabalho Verde e Amarelo</vt:lpstr>
      <vt:lpstr>Outras alterações</vt:lpstr>
      <vt:lpstr>PL 6159 – Reserva de vagas PCD Diagnóstico</vt:lpstr>
      <vt:lpstr>PL 6159 – Reserva de vagas PCD Diagnóstico</vt:lpstr>
      <vt:lpstr>Apresentação do PowerPoint</vt:lpstr>
      <vt:lpstr>Apresentação do PowerPoint</vt:lpstr>
      <vt:lpstr>Apresentação do PowerPoint</vt:lpstr>
      <vt:lpstr>Apresentação do PowerPoint</vt:lpstr>
      <vt:lpstr>Propostas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Jamil Miranda Ghani</dc:creator>
  <cp:lastModifiedBy>Maria Franca e Leite Velloso - SPREV</cp:lastModifiedBy>
  <cp:revision>9</cp:revision>
  <dcterms:created xsi:type="dcterms:W3CDTF">2019-01-08T13:56:17Z</dcterms:created>
  <dcterms:modified xsi:type="dcterms:W3CDTF">2019-12-04T22:43:45Z</dcterms:modified>
</cp:coreProperties>
</file>